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1" r:id="rId4"/>
    <p:sldId id="259" r:id="rId5"/>
    <p:sldId id="264" r:id="rId6"/>
    <p:sldId id="262" r:id="rId7"/>
    <p:sldId id="267" r:id="rId8"/>
    <p:sldId id="263" r:id="rId9"/>
    <p:sldId id="269" r:id="rId10"/>
    <p:sldId id="270" r:id="rId11"/>
    <p:sldId id="271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0FA"/>
    <a:srgbClr val="87E0F5"/>
    <a:srgbClr val="4AD0F0"/>
    <a:srgbClr val="18C4EC"/>
    <a:srgbClr val="55BAED"/>
    <a:srgbClr val="85F3EE"/>
    <a:srgbClr val="7ECCDE"/>
    <a:srgbClr val="94D5E4"/>
    <a:srgbClr val="81DBAA"/>
    <a:srgbClr val="5FD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74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B59B-D2A4-4C48-B69E-ECAF2C699A77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5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37961-591D-4587-8C74-2A7C6994E26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A16F-1BC7-4A7C-974D-BABB63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3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A16F-1BC7-4A7C-974D-BABB63D5A0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9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5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8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3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0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6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6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0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77D2-76FF-4A70-B061-901D1A7F624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6B9D-5C11-4541-A56F-A3A8E8291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5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onsultant.ru/document/cons_doc_LAW_371594/a87d3709aa01857b67d2d04477b1d8458572e62e/#dst1000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913" t="53535" r="51805" b="32531"/>
          <a:stretch/>
        </p:blipFill>
        <p:spPr>
          <a:xfrm>
            <a:off x="4174796" y="5888485"/>
            <a:ext cx="4197247" cy="77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710" y="2272547"/>
            <a:ext cx="10845421" cy="19906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образовательного пространства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и развития школьников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ТМНР в условиях современной школы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444" y="805265"/>
            <a:ext cx="9985612" cy="16557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КАЛИНИНГРАДСКОЙ ОБЛАСТИ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КАЛИНИНГРАДСКОЙ ОБЛАСТИ ОБЩЕОБРАЗОВАТЕЛЬНАЯ ОРГАНИЗАЦИЯ ДЛЯ ОБУЧАЮЩИХСЯ, ВОСПИТАННИКОВ С ОГРАНИЧЕННЫМИ ВОЗМОЖНОСТЯМИ ЗДОРОВЬЯ «КАЛИНИНГРАДСКАЯ СРЕДНЯЯ ОБЩЕОБРАЗОВАТЕЛЬНАЯ ШКОЛА-ИНТЕРНАТ»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026" name="Picture 2" descr="https://sh50klgd.ru/upload/medialibrary/9e1/9e1bbe753f036ba0904d520443d84f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204" b="17501"/>
          <a:stretch/>
        </p:blipFill>
        <p:spPr bwMode="auto">
          <a:xfrm>
            <a:off x="414393" y="63832"/>
            <a:ext cx="1284771" cy="14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Логотип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27" y="244439"/>
            <a:ext cx="1265409" cy="1229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84826" y="4570039"/>
            <a:ext cx="3942998" cy="952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ЧУКАНЬ Т.В.,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ГБУ КО «ШКОЛА-ИНТЕРНАТ»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КАЛИНИНГРАД</a:t>
            </a:r>
          </a:p>
          <a:p>
            <a:pPr>
              <a:lnSpc>
                <a:spcPct val="120000"/>
              </a:lnSpc>
            </a:pPr>
            <a:endParaRPr lang="ru-RU" b="1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2" t="36888" r="22495" b="48354"/>
          <a:stretch/>
        </p:blipFill>
        <p:spPr bwMode="auto">
          <a:xfrm>
            <a:off x="8904157" y="129184"/>
            <a:ext cx="2677869" cy="114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1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974" y="0"/>
            <a:ext cx="112428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https://mednabor.ru/images/products/12426_204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1" y="59787"/>
            <a:ext cx="10112038" cy="6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4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974" y="0"/>
            <a:ext cx="112428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https://media.rbcdn.ru/media/news/3dblindcc03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0"/>
            <a:ext cx="10381957" cy="687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9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959" y="196947"/>
            <a:ext cx="5165629" cy="506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БРАЙ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2" y="520027"/>
            <a:ext cx="4474003" cy="44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39177" y="1434905"/>
            <a:ext cx="6602768" cy="528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4" descr="Купить рельефно-графические пособия для обучения слепых и слабовидящих  детей дошкольного и школьного возрас в ООО «Ректор» с доставкой по 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26" y="1836887"/>
            <a:ext cx="6061469" cy="44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947" y="0"/>
            <a:ext cx="5838093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Коммуникаторы. Виды и приме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" y="158194"/>
            <a:ext cx="5204215" cy="65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grama LET ME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36" y="1835254"/>
            <a:ext cx="5321690" cy="2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4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p22.ru/netcat_files/multifile/2546/105276/foto5_22_01_20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98490" y="151778"/>
            <a:ext cx="56027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Тяжелые множественные нарушения развития (ТМНР) - это врожденные или приобретенные в раннем возрасте сочетания нарушений различных функций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205716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4142"/>
            <a:ext cx="4501662" cy="5383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user\Downloads\Логотип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19" y="244439"/>
            <a:ext cx="1293950" cy="1229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9382" y="1474142"/>
            <a:ext cx="4252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Ресурсный класс – специальная модель образования, предполагающая обучение и развитие школьников с тяжелыми множественными нарушениями развития (ТМНР) </a:t>
            </a:r>
          </a:p>
        </p:txBody>
      </p:sp>
      <p:pic>
        <p:nvPicPr>
          <p:cNvPr id="5122" name="Picture 2" descr="https://sun9-55.userapi.com/impg/lLAccLpKasGQDSWHjzw-hQguv6F8odgluVvasg/zOvm-oM8lDE.jpg?size=810x1080&amp;quality=95&amp;sign=f763b553bd18031a8f7b4228f33ef0e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21465"/>
          <a:stretch/>
        </p:blipFill>
        <p:spPr bwMode="auto">
          <a:xfrm>
            <a:off x="4501662" y="0"/>
            <a:ext cx="7690338" cy="68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550" y="365126"/>
            <a:ext cx="9939645" cy="77490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Нормативно – правовые аспекты разработки АОП и СИПР для обучающихся с ТМНР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3168"/>
            <a:ext cx="10918372" cy="4940135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 smtClean="0">
                <a:latin typeface="Times New Roman"/>
                <a:ea typeface="Trebuchet MS"/>
                <a:cs typeface="Trebuchet MS"/>
              </a:rPr>
              <a:t>Федеральный закон № </a:t>
            </a:r>
            <a:r>
              <a:rPr lang="ru-RU" sz="2000" dirty="0">
                <a:latin typeface="Times New Roman"/>
                <a:ea typeface="Trebuchet MS"/>
                <a:cs typeface="Trebuchet MS"/>
              </a:rPr>
              <a:t>273-ФЗ «Об образовании в Российской Федерации»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rebuchet MS"/>
                <a:cs typeface="Trebuchet MS"/>
              </a:rPr>
              <a:t>от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rebuchet MS"/>
                <a:cs typeface="Trebuchet MS"/>
              </a:rPr>
              <a:t>29.12.2012 г. (ст.2, ст.5, ст.79)</a:t>
            </a: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 smtClean="0">
                <a:latin typeface="Times New Roman" pitchFamily="18" charset="0"/>
                <a:ea typeface="Trebuchet MS"/>
                <a:cs typeface="Times New Roman" pitchFamily="18" charset="0"/>
              </a:rPr>
              <a:t>Федеральный </a:t>
            </a:r>
            <a:r>
              <a:rPr lang="ru-RU" sz="2000" dirty="0">
                <a:latin typeface="Times New Roman" pitchFamily="18" charset="0"/>
                <a:ea typeface="Trebuchet MS"/>
                <a:cs typeface="Times New Roman" pitchFamily="18" charset="0"/>
              </a:rPr>
              <a:t>Государственный образовательный стандарт начального общего образования для детей с ОВЗ, утверждённый приказом Министерства образования и науки Российской Федерации от 19 декабря 2014 года № </a:t>
            </a:r>
            <a:r>
              <a:rPr lang="ru-RU" sz="2000" dirty="0" smtClean="0">
                <a:latin typeface="Times New Roman" pitchFamily="18" charset="0"/>
                <a:ea typeface="Trebuchet MS"/>
                <a:cs typeface="Times New Roman" pitchFamily="18" charset="0"/>
              </a:rPr>
              <a:t>1598</a:t>
            </a: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образования обучающихся с умственной отсталостью (интеллектуальными нарушениями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утвержденный приказом Министерства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 от 19.12.2014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1599</a:t>
            </a: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 Министерства просвещения РФ № 9815 от 06.09.2021 г. об организации основного общего образования обучающихся с ОВЗ</a:t>
            </a: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РФ от 15.03.2018 г. № ТС-728/07 «Об организации работы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СИПР»</a:t>
            </a: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СП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2.4.3648-20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«Санитарно-эпидемиологические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требования к организациям воспитания и обучения, отдыха и оздоровления детей 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молодежи»</a:t>
            </a:r>
            <a:r>
              <a:rPr lang="ru-RU" sz="20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(п. 3.4, 3.4.14 – о количестве обучающихся с ОВЗ в классе)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14350" lvl="0" indent="-514350" algn="just">
              <a:lnSpc>
                <a:spcPct val="100000"/>
              </a:lnSpc>
              <a:spcAft>
                <a:spcPts val="0"/>
              </a:spcAft>
              <a:buAutoNum type="arabicPeriod"/>
              <a:tabLst>
                <a:tab pos="630555" algn="l"/>
              </a:tabLst>
            </a:pPr>
            <a:endParaRPr lang="ru-RU" sz="2000" dirty="0">
              <a:latin typeface="Times New Roman"/>
              <a:ea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pic>
        <p:nvPicPr>
          <p:cNvPr id="2050" name="Picture 2" descr="C:\Users\User\Desktop\coat_arms_russia_PNG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9"/>
            <a:ext cx="2104055" cy="1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747" y="451468"/>
            <a:ext cx="9528164" cy="617517"/>
          </a:xfrm>
        </p:spPr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Локальные нормативные акты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ГБУ КО «Школа – интернат»: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745" y="1504991"/>
            <a:ext cx="10515600" cy="337576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 разработке и реализации специальной индивидуальной программы развития (СИПР) обучающегося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организации интегрированного и инклюзивного образования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Положение о психолого-педагогическом консилиуме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Положение о службе психолого-социального сопровождения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безотметочном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обучении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Положение о проверке тетрадей и других работ обучающихся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Положение о промежуточной, итоговой аттестации и переводе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54" y="144277"/>
            <a:ext cx="1268412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86.userapi.com/impg/_niXCVnvhEW5xkYYmU-VX_CbW8Tinyl2Qm-kyA/8JCiY_9OZ_M.jpg?size=1280x960&amp;quality=95&amp;sign=43f6acc1ce294c8d8309d923f5fc239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0" b="35985"/>
          <a:stretch/>
        </p:blipFill>
        <p:spPr bwMode="auto">
          <a:xfrm>
            <a:off x="1" y="0"/>
            <a:ext cx="12192000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756" y="0"/>
            <a:ext cx="43113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Обязательные условия Ресурсного класса: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Специальная индивидуальная программа развития (СИПР)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Учет ООП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Команда педагогов и родителей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образования в условиях семьи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Специальное оборудование и пространство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Развитие БУД</a:t>
            </a:r>
          </a:p>
        </p:txBody>
      </p:sp>
      <p:pic>
        <p:nvPicPr>
          <p:cNvPr id="7" name="Рисунок 6" descr="C:\Users\user\Downloads\Логоти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38" y="267885"/>
            <a:ext cx="2133601" cy="2217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2566" cy="72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02017" cy="3717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Стул ортопедический для лецения дцп у детей CH-37.01.03 , дцп, лечение дцп,  коляски для детей дцп, дцп у детей, ортопедические кресла для больных дцп,  магазин медтехники в Москве, все для лечения де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89071"/>
            <a:ext cx="5898235" cy="35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8049" y="3387969"/>
            <a:ext cx="6473951" cy="347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8" name="Picture 4" descr="Набор №2 беспроводного адаптированного оборудования для обучающихся с ОДА/ ДЦ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8" t="12076" r="1748" b="18393"/>
          <a:stretch/>
        </p:blipFill>
        <p:spPr bwMode="auto">
          <a:xfrm>
            <a:off x="5807403" y="3459043"/>
            <a:ext cx="6262677" cy="3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1886" y="3755044"/>
            <a:ext cx="5326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Педагог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Специалист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Ассистент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Родитель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Обучающийся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Врач*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2017" y="146221"/>
            <a:ext cx="5868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доступность пространства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зонирование пространства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многофункциональная мебель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технические средства реабилитации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ссистивные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759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974" y="0"/>
            <a:ext cx="1124287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https://nelowvision.com/wp-content/uploads/2017/02/Connect-12-Student-Camera-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3" y="97675"/>
            <a:ext cx="10136104" cy="67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98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314</Words>
  <Application>Microsoft Office PowerPoint</Application>
  <PresentationFormat>Широкоэкранный</PresentationFormat>
  <Paragraphs>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Тема Office</vt:lpstr>
      <vt:lpstr>Создание образовательного пространства  для обучения и развития школьников  с ТМНР в условиях современной школы</vt:lpstr>
      <vt:lpstr>Презентация PowerPoint</vt:lpstr>
      <vt:lpstr>Презентация PowerPoint</vt:lpstr>
      <vt:lpstr>Нормативно – правовые аспекты разработки АОП и СИПР для обучающихся с ТМНР</vt:lpstr>
      <vt:lpstr>Локальные нормативные акты ГБУ КО «Школа – интернат»: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ассистивные технологии профессионального самоопределения обучающихся с особыми образовательными потребностями и инвалидностью</dc:title>
  <dc:creator>user</dc:creator>
  <cp:lastModifiedBy>pc</cp:lastModifiedBy>
  <cp:revision>114</cp:revision>
  <dcterms:created xsi:type="dcterms:W3CDTF">2020-08-16T19:10:28Z</dcterms:created>
  <dcterms:modified xsi:type="dcterms:W3CDTF">2024-05-13T20:26:25Z</dcterms:modified>
</cp:coreProperties>
</file>